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4" r:id="rId3"/>
    <p:sldId id="262" r:id="rId4"/>
    <p:sldId id="266" r:id="rId5"/>
    <p:sldId id="274" r:id="rId6"/>
    <p:sldId id="301" r:id="rId7"/>
    <p:sldId id="271" r:id="rId8"/>
    <p:sldId id="275" r:id="rId9"/>
    <p:sldId id="280" r:id="rId10"/>
    <p:sldId id="281" r:id="rId11"/>
    <p:sldId id="307" r:id="rId12"/>
    <p:sldId id="282" r:id="rId13"/>
    <p:sldId id="283" r:id="rId14"/>
    <p:sldId id="284" r:id="rId15"/>
    <p:sldId id="285" r:id="rId16"/>
    <p:sldId id="286" r:id="rId17"/>
    <p:sldId id="308" r:id="rId18"/>
    <p:sldId id="309" r:id="rId19"/>
    <p:sldId id="310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20" autoAdjust="0"/>
    <p:restoredTop sz="94728" autoAdjust="0"/>
  </p:normalViewPr>
  <p:slideViewPr>
    <p:cSldViewPr>
      <p:cViewPr varScale="1">
        <p:scale>
          <a:sx n="89" d="100"/>
          <a:sy n="89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1514-A349-496C-989E-6BA5504F6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456A-A4F2-4626-A713-9EE787141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99770-45D0-441A-ADFA-A153BE577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F134-8D5E-4CDE-937D-0B5DA11FF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4A0B-9445-4465-ADEA-536FCF0E6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1C97-3664-4583-AA86-29105EDC2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CE04-BDAB-4708-86F8-4597BA5B6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ACBBC-02A2-4D00-901D-C55C54098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7E743-69D1-4591-A85D-27697C368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53E2-197D-4997-99A3-BADA1C6DD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0174-0948-4050-AC91-66F948288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E4F8-C695-45BA-A169-1628A253D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062CE3-1704-4611-8351-A53BB2D88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M1k61AYqI$" TargetMode="External"/><Relationship Id="rId2" Type="http://schemas.openxmlformats.org/officeDocument/2006/relationships/hyperlink" Target="https://sibtract.ru/theme/12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k.com/atkbogdarnya" TargetMode="External"/><Relationship Id="rId5" Type="http://schemas.openxmlformats.org/officeDocument/2006/relationships/hyperlink" Target="https://vk.com/volonter_sib_trakt" TargetMode="External"/><Relationship Id="rId4" Type="http://schemas.openxmlformats.org/officeDocument/2006/relationships/hyperlink" Target="https://vk.com/sibtractmot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16002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FF"/>
                </a:solidFill>
              </a:rPr>
              <a:t>проект</a:t>
            </a:r>
            <a:br>
              <a:rPr lang="ru-RU" altLang="ru-RU" sz="2800" b="1" smtClean="0">
                <a:solidFill>
                  <a:srgbClr val="0000FF"/>
                </a:solidFill>
              </a:rPr>
            </a:br>
            <a:r>
              <a:rPr lang="ru-RU" altLang="ru-RU" sz="2800" b="1" smtClean="0">
                <a:solidFill>
                  <a:srgbClr val="0000FF"/>
                </a:solidFill>
              </a:rPr>
              <a:t>«ВЕЛИКИЙ СИБИРСКИЙ ТРАКТ»</a:t>
            </a:r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2000" b="1" smtClean="0">
                <a:solidFill>
                  <a:srgbClr val="0000FF"/>
                </a:solidFill>
              </a:rPr>
              <a:t>(Проведение культурно-исторических мероприятий</a:t>
            </a:r>
            <a:br>
              <a:rPr lang="ru-RU" altLang="ru-RU" sz="2000" b="1" smtClean="0">
                <a:solidFill>
                  <a:srgbClr val="0000FF"/>
                </a:solidFill>
              </a:rPr>
            </a:br>
            <a:r>
              <a:rPr lang="ru-RU" altLang="ru-RU" sz="2000" b="1" smtClean="0">
                <a:solidFill>
                  <a:srgbClr val="0000FF"/>
                </a:solidFill>
              </a:rPr>
              <a:t> в Красноярском крае и сопредельных территориях)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pic>
        <p:nvPicPr>
          <p:cNvPr id="2051" name="Picture 10" descr="Старый Сибирский трак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52578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Старый Сибирский трак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52578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1219200"/>
            <a:ext cx="6553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00FF"/>
                </a:solidFill>
              </a:rPr>
              <a:t>На примере современного Козульского района.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i="1" smtClean="0">
                <a:solidFill>
                  <a:srgbClr val="0000FF"/>
                </a:solidFill>
              </a:rPr>
              <a:t>В течение двух столетий судьбы селений современного Козульского района тесно связаны с историей Сибирского тракта, с историей федеральной трассы М-53.</a:t>
            </a:r>
            <a:endParaRPr lang="ru-RU" altLang="ru-RU" sz="20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В Козульском  районе сохранились две деревни, которые упоминал Антон Павлович Чехов в своем очерке путешественника «Из Сибири» – это  станция Чернореченская, ныне деревня Старая Черная, и станция Козульская, ныне деревня Старая Козулька.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Конные обозы везли пушнину, рыбу, янтарный мед, кедровый орех, грибы, ягоды, зерно, лес - все, чем щедро одаривала людей сибирская тайга. Здесь же крестьяне притрактовых селений продавали хлеб, овощи, мясо, птицу, масло, круги мороженного молока, изделия домашнего ремесла. </a:t>
            </a:r>
          </a:p>
        </p:txBody>
      </p:sp>
      <p:pic>
        <p:nvPicPr>
          <p:cNvPr id="11268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1295400" cy="1052513"/>
          </a:xfrm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086600" cy="1020762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тракт. </a:t>
            </a:r>
            <a:r>
              <a:rPr lang="ru-RU" sz="3200" b="1" smtClean="0"/>
              <a:t>Старая Козулька. ЭТАПНАЯ ГОРА</a:t>
            </a:r>
            <a:endParaRPr lang="ru-RU" altLang="ru-RU" sz="32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371600"/>
            <a:ext cx="6248400" cy="4953000"/>
          </a:xfrm>
        </p:spPr>
        <p:txBody>
          <a:bodyPr/>
          <a:lstStyle/>
          <a:p>
            <a:pPr eaLnBrk="1" hangingPunct="1"/>
            <a:r>
              <a:rPr lang="ru-RU" sz="2200" smtClean="0"/>
              <a:t>Во время своего путешествия через Сибирь писатель А.П. Чехов именно Козульку воспринял как символ сибирского тракта. «Пугают Козулькой на каждой станции, начиная с Томска, загадочно улыбаясь, а встречные проезжающие со злорадством, «Я, мол проехал, так теперь ты поезжай!»</a:t>
            </a:r>
          </a:p>
          <a:p>
            <a:pPr eaLnBrk="1" hangingPunct="1"/>
            <a:r>
              <a:rPr lang="ru-RU" sz="2200" b="1" smtClean="0"/>
              <a:t> В </a:t>
            </a:r>
            <a:r>
              <a:rPr lang="ru-RU" sz="2200" smtClean="0"/>
              <a:t>д. Старая Козулька есть холм, которому имя с давних, горьких дней – Этапная гора. Так ее называют в народе, потому что на ней останавливались каторжные, для того что бы их перековали в другие кандалы. </a:t>
            </a:r>
            <a:endParaRPr lang="ru-RU" altLang="ru-RU" sz="2200" smtClean="0"/>
          </a:p>
        </p:txBody>
      </p:sp>
      <p:pic>
        <p:nvPicPr>
          <p:cNvPr id="12292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1219200" cy="990600"/>
          </a:xfrm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447800"/>
            <a:ext cx="8534400" cy="5029200"/>
          </a:xfrm>
        </p:spPr>
        <p:txBody>
          <a:bodyPr/>
          <a:lstStyle/>
          <a:p>
            <a:pPr eaLnBrk="1" hangingPunct="1"/>
            <a:r>
              <a:rPr lang="ru-RU" altLang="ru-RU" sz="2200" smtClean="0"/>
              <a:t>С постройкой Транссибирской железнодорожной магистрали тракт в целом потерял свое былое значение, а </a:t>
            </a:r>
            <a:r>
              <a:rPr lang="ru-RU" altLang="ru-RU" sz="2200" smtClean="0">
                <a:solidFill>
                  <a:srgbClr val="000000"/>
                </a:solidFill>
              </a:rPr>
              <a:t>селения трактовых волостей стали станциями железной дороги</a:t>
            </a:r>
            <a:r>
              <a:rPr lang="ru-RU" altLang="ru-RU" sz="2200" smtClean="0"/>
              <a:t>. Тракт ныне является федеральной трассой М 53.</a:t>
            </a:r>
          </a:p>
          <a:p>
            <a:pPr eaLnBrk="1" hangingPunct="1"/>
            <a:r>
              <a:rPr lang="ru-RU" altLang="ru-RU" sz="2200" b="1" smtClean="0"/>
              <a:t>Участки сибирского тракта с грамотными инженерными решениями того времени, развитой инфраструктурой трактовых станций, притрактовых селений, с храмами, с особой культурой Великой Сибирской дороги с особой культурой отношений, ментальностью жителей; дороги, связанной с именами известнейших исторических лиц, – это уникальный, самый протяженный в мире</a:t>
            </a:r>
            <a:r>
              <a:rPr lang="ru-RU" altLang="ru-RU" sz="2200" b="1" i="1" smtClean="0"/>
              <a:t> </a:t>
            </a:r>
            <a:r>
              <a:rPr lang="ru-RU" altLang="ru-RU" sz="2200" b="1" i="1" smtClean="0">
                <a:solidFill>
                  <a:srgbClr val="0000FF"/>
                </a:solidFill>
              </a:rPr>
              <a:t>историко-культурный ландшафт</a:t>
            </a:r>
            <a:r>
              <a:rPr lang="ru-RU" altLang="ru-RU" sz="2200" b="1" i="1" smtClean="0"/>
              <a:t>,</a:t>
            </a:r>
            <a:r>
              <a:rPr lang="ru-RU" altLang="ru-RU" sz="2200" b="1" smtClean="0"/>
              <a:t> часть самобытной культуры Сибири</a:t>
            </a:r>
            <a:r>
              <a:rPr lang="ru-RU" altLang="ru-RU" sz="2200" smtClean="0"/>
              <a:t> </a:t>
            </a:r>
          </a:p>
        </p:txBody>
      </p:sp>
      <p:pic>
        <p:nvPicPr>
          <p:cNvPr id="13316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1295400" cy="10525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715962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192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00FF"/>
                </a:solidFill>
              </a:rPr>
              <a:t>Выводы:</a:t>
            </a:r>
            <a:r>
              <a:rPr lang="ru-RU" altLang="ru-RU" sz="240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Территории, на которых почти два столетия функционировал Великий Московско-Сибирский тракт, влияя на культуру, быт и социально-экономическое положение населения, развитие экономики и предпринимательства, богаты объектами культурного и природного наследия.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Сохранившиеся фрагменты Великой дороги, памятники деревянного зодчества в притрактовых селениях, тайга с необъятными охотничьими угодьями, сибирские минеральные воды и лечебные грязи, привлекающие отечественных и зарубежных любителей путешествий, - все это историко-культурные, образовательно-воспитательные и туристские ресурсы. Они еще мало известны мировому сообществу и многим сибирякам.</a:t>
            </a:r>
          </a:p>
        </p:txBody>
      </p:sp>
      <p:pic>
        <p:nvPicPr>
          <p:cNvPr id="14340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8600"/>
            <a:ext cx="938213" cy="76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086600" cy="1020762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Основные идеи Проекта: «</a:t>
            </a:r>
            <a:r>
              <a:rPr lang="ru-RU" altLang="ru-RU" sz="2800" b="1" smtClean="0">
                <a:solidFill>
                  <a:srgbClr val="0000FF"/>
                </a:solidFill>
              </a:rPr>
              <a:t>Великий Сибирский тракт</a:t>
            </a:r>
            <a:r>
              <a:rPr lang="ru-RU" altLang="ru-RU" sz="2800" b="1" smtClean="0"/>
              <a:t>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447800"/>
            <a:ext cx="876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Для изучения культурного наследия Великого Сибирского тракта на территории бывшего тракта и современной Федеральной трассы </a:t>
            </a:r>
            <a:r>
              <a:rPr lang="ru-RU" altLang="ru-RU" sz="2400" b="1" i="1" smtClean="0">
                <a:solidFill>
                  <a:srgbClr val="0000FF"/>
                </a:solidFill>
              </a:rPr>
              <a:t>необходимо организовать</a:t>
            </a:r>
            <a:r>
              <a:rPr lang="ru-RU" altLang="ru-RU" sz="2400" smtClean="0"/>
              <a:t> комплексные экспедиции с участием в них археологов, историков, этнографов, филологов, географов и биологов. Необходимо в кратчайшие сроки </a:t>
            </a:r>
            <a:r>
              <a:rPr lang="ru-RU" altLang="ru-RU" sz="2400" b="1" i="1" smtClean="0">
                <a:solidFill>
                  <a:srgbClr val="0000FF"/>
                </a:solidFill>
              </a:rPr>
              <a:t>провести исследования</a:t>
            </a:r>
            <a:r>
              <a:rPr lang="ru-RU" altLang="ru-RU" sz="2400" smtClean="0"/>
              <a:t> по выявлению сохраняющихся фрагментов инфраструктуры тракта (дорожного покрытия, мостов, отсыпок и водоотводов, старинных зданий и сооружений). Для </a:t>
            </a:r>
            <a:r>
              <a:rPr lang="ru-RU" altLang="ru-RU" sz="2400" b="1" i="1" smtClean="0">
                <a:solidFill>
                  <a:srgbClr val="0000FF"/>
                </a:solidFill>
              </a:rPr>
              <a:t>формирования туристско-краеведческой привлекательности</a:t>
            </a:r>
            <a:r>
              <a:rPr lang="ru-RU" altLang="ru-RU" sz="2400" smtClean="0"/>
              <a:t> необходимо реконструировать отдельные участки заброшенной дороги  с восстановлением верстовых столбов, кюветов, деревянных мостов и прочих объектов согласно Правил устройства тракта от 1817 года. </a:t>
            </a:r>
          </a:p>
        </p:txBody>
      </p:sp>
      <p:pic>
        <p:nvPicPr>
          <p:cNvPr id="15364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1066800" cy="8667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868362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Основные идеи Проекта: «</a:t>
            </a:r>
            <a:r>
              <a:rPr lang="ru-RU" altLang="ru-RU" sz="2800" b="1" smtClean="0">
                <a:solidFill>
                  <a:srgbClr val="0000FF"/>
                </a:solidFill>
              </a:rPr>
              <a:t>Великий Сибирский тракт</a:t>
            </a:r>
            <a:r>
              <a:rPr lang="ru-RU" altLang="ru-RU" sz="2800" b="1" smtClean="0"/>
              <a:t>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295400"/>
            <a:ext cx="883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Вокруг </a:t>
            </a:r>
            <a:r>
              <a:rPr lang="ru-RU" altLang="ru-RU" sz="2200" b="1" i="1" smtClean="0">
                <a:solidFill>
                  <a:srgbClr val="0000FF"/>
                </a:solidFill>
              </a:rPr>
              <a:t>идеи ценностей тракта</a:t>
            </a:r>
            <a:r>
              <a:rPr lang="ru-RU" altLang="ru-RU" sz="2200" smtClean="0"/>
              <a:t> возможно объединить все существующие в районах формы культурно-досуговой работы, традиционные народные виды спорта, фольклорные мероприятия.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Возможны </a:t>
            </a:r>
            <a:r>
              <a:rPr lang="ru-RU" altLang="ru-RU" sz="2200" b="1" i="1" smtClean="0">
                <a:solidFill>
                  <a:srgbClr val="0000FF"/>
                </a:solidFill>
              </a:rPr>
              <a:t>исследования</a:t>
            </a:r>
            <a:r>
              <a:rPr lang="ru-RU" altLang="ru-RU" sz="2200" smtClean="0"/>
              <a:t> жизни и деятельности известных личностей, проследовавших через селения волости, проживавших здесь в разные годы.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Вокруг идеи Великого Сибирского тракта возможно </a:t>
            </a:r>
            <a:r>
              <a:rPr lang="ru-RU" altLang="ru-RU" sz="2200" b="1" i="1" smtClean="0">
                <a:solidFill>
                  <a:srgbClr val="0000FF"/>
                </a:solidFill>
              </a:rPr>
              <a:t>единение </a:t>
            </a:r>
            <a:r>
              <a:rPr lang="ru-RU" altLang="ru-RU" sz="2200" smtClean="0"/>
              <a:t>ученых, педагогов, деятелей сельских культурных учреждений, библиотек, музейных работников, туристических структур, бизнес-структур, средств массовой информации, жителей всех вдль трассы от Боготола до Н-Ингаша и Иланского, соседних притрактовых районов Красноярского края.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>
                <a:solidFill>
                  <a:srgbClr val="0000FF"/>
                </a:solidFill>
              </a:rPr>
              <a:t>Необходимо разработать</a:t>
            </a:r>
            <a:r>
              <a:rPr lang="ru-RU" altLang="ru-RU" sz="2000" smtClean="0"/>
              <a:t> туристские маршруты в границах современной Федеральной трассы, связанных как с историей тракта, так и природно-культурными памятниками.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200" smtClean="0"/>
          </a:p>
        </p:txBody>
      </p:sp>
      <p:pic>
        <p:nvPicPr>
          <p:cNvPr id="16388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"/>
            <a:ext cx="1295400" cy="10525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944562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Основные идеи Проекта: «</a:t>
            </a:r>
            <a:r>
              <a:rPr lang="ru-RU" altLang="ru-RU" sz="2800" b="1" smtClean="0">
                <a:solidFill>
                  <a:srgbClr val="0000FF"/>
                </a:solidFill>
              </a:rPr>
              <a:t>Великий Сибирский тракт</a:t>
            </a:r>
            <a:r>
              <a:rPr lang="ru-RU" altLang="ru-RU" sz="2800" b="1" smtClean="0"/>
              <a:t>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8686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00" smtClean="0"/>
              <a:t>В рамках большого проекта «Великий сибирский тракт» возможны </a:t>
            </a:r>
            <a:r>
              <a:rPr lang="ru-RU" altLang="ru-RU" sz="2200" b="1" i="1" smtClean="0">
                <a:solidFill>
                  <a:srgbClr val="0000FF"/>
                </a:solidFill>
              </a:rPr>
              <a:t>малые проекты</a:t>
            </a:r>
            <a:r>
              <a:rPr lang="ru-RU" altLang="ru-RU" sz="2200" smtClean="0"/>
              <a:t>, такие, как «Памяти исчезнувших деревень Сибирского тракта», «Забытые традиции сибирской деревни», «Праздники двора»,  «Праздники старожильческих династий», проведение концертов творческих коллективов, спортивные соревнования, туристско-краеведческие конкурсы и пр.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/>
              <a:t>В достаточно близкой перспективе реализация первого этапа проекта «Великий сибирский тракт» может выйти на уровень </a:t>
            </a:r>
            <a:r>
              <a:rPr lang="ru-RU" altLang="ru-RU" sz="2200" b="1" i="1" smtClean="0">
                <a:solidFill>
                  <a:srgbClr val="0000FF"/>
                </a:solidFill>
              </a:rPr>
              <a:t>общесибирского праздника</a:t>
            </a:r>
            <a:r>
              <a:rPr lang="ru-RU" altLang="ru-RU" sz="2200" smtClean="0"/>
              <a:t>, подобного «Саянскому кольцу».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/>
              <a:t>Как прежде, </a:t>
            </a:r>
            <a:r>
              <a:rPr lang="ru-RU" altLang="ru-RU" sz="2200" b="1" i="1" smtClean="0">
                <a:solidFill>
                  <a:srgbClr val="0000FF"/>
                </a:solidFill>
              </a:rPr>
              <a:t>Сибирский тракт, Федеральная трасса М-53 во многом объединяют громадный регион</a:t>
            </a:r>
            <a:r>
              <a:rPr lang="ru-RU" altLang="ru-RU" sz="2200" smtClean="0"/>
              <a:t>, Сибирский Федеральный Округ.  Поэтому проект «Великий Сибирский тракт» представляет культурно-историческую ценность не только для района, края, но и для всей Современной Сибири </a:t>
            </a:r>
          </a:p>
        </p:txBody>
      </p:sp>
      <p:pic>
        <p:nvPicPr>
          <p:cNvPr id="17412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8600"/>
            <a:ext cx="1066800" cy="8667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3562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</a:rPr>
              <a:t>Проект Ассоциации «Сибирский тракт»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763000" cy="5334000"/>
          </a:xfrm>
        </p:spPr>
        <p:txBody>
          <a:bodyPr/>
          <a:lstStyle/>
          <a:p>
            <a:r>
              <a:rPr lang="ru-RU" sz="2000" smtClean="0"/>
              <a:t>Проект напоминает «Автомагистраль 66 США», но в силу специфики России обладает масштабами территории Евразии. </a:t>
            </a:r>
          </a:p>
          <a:p>
            <a:r>
              <a:rPr lang="ru-RU" sz="2000" smtClean="0"/>
              <a:t> (1) поток местного населения в радиусе  20-150 км. от крупных населённых пунктов. Удельный вес этого потока – 76-82%;</a:t>
            </a:r>
          </a:p>
          <a:p>
            <a:r>
              <a:rPr lang="ru-RU" sz="2000" smtClean="0"/>
              <a:t>(2) внутрироссийский поток. Мотивация группы – посетить то, чего нет в их крае (я видел это!), удельный вес потока – 15-22%, из них не мерее двух третей – те, кто сейчас едут по федеральной трассе транзитом мимо потенциальных объектов посещения;</a:t>
            </a:r>
          </a:p>
          <a:p>
            <a:r>
              <a:rPr lang="ru-RU" sz="2000" smtClean="0"/>
              <a:t>(3) въездной туризм из-за рубежа, требующий создания специальной туристской инфраструктуры. Мотивация – удовлетворение ожиданий, соответствующих представлениям о России и Сибири, удельный вес – 1-2%.</a:t>
            </a:r>
          </a:p>
          <a:p>
            <a:r>
              <a:rPr lang="ru-RU" sz="2000" smtClean="0"/>
              <a:t>В проекте «Сибирский тракт» каждый Субъект Федерации, город или район уточняют тематическую нишу и развивают соответствующие ей интересные темы, делающие место уникальным. </a:t>
            </a:r>
          </a:p>
        </p:txBody>
      </p:sp>
      <p:pic>
        <p:nvPicPr>
          <p:cNvPr id="18436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763000" cy="5334000"/>
          </a:xfrm>
        </p:spPr>
        <p:txBody>
          <a:bodyPr/>
          <a:lstStyle/>
          <a:p>
            <a:r>
              <a:rPr lang="ru-RU" sz="2100" smtClean="0">
                <a:latin typeface="Calibri" pitchFamily="34" charset="0"/>
                <a:cs typeface="Calibri" pitchFamily="34" charset="0"/>
              </a:rPr>
              <a:t>В настоящее время проект опирается на ряд организационных структур: ассоциацию «Сибирский тракт»; Экспертно-координационный совет «Сибирский тракт»; Сообщество «Волонтёры Сибирского тракта»; ООО «Институт системного проектирования»; Общенациональная ассоциация авто-мототуризма РФ; профильные подразделения администраций Субъектов Федерации; заинтересованный бизнес.</a:t>
            </a:r>
          </a:p>
          <a:p>
            <a:r>
              <a:rPr lang="ru-RU" sz="2100" smtClean="0">
                <a:latin typeface="Calibri" pitchFamily="34" charset="0"/>
                <a:cs typeface="Calibri" pitchFamily="34" charset="0"/>
              </a:rPr>
              <a:t>Ассоциация межмуниципального сотрудничества «Сибирский тракт». Учреждена в июле 2014 года в г. Тюкалинске, в настоящее время в ее деятельности участвуют муниципальные образования Владимирской, Нижегородской, Кировской, Свердлоской, Тюменской, Омской, Новосибирской, Томской, Кемеровской, Иркутской, Амурской областей, Пермского, Красноярского, Забайкальского, Хабароского, Приморского краёв, республик: Татарстана, Удмуртии, Бурятии, Еврейской АО. Основными инструментами управления в рамках Ассоциации являются общие инфраструктурные проекты. </a:t>
            </a:r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563562"/>
          </a:xfrm>
        </p:spPr>
        <p:txBody>
          <a:bodyPr/>
          <a:lstStyle/>
          <a:p>
            <a:r>
              <a:rPr lang="ru-RU" sz="2800" smtClean="0">
                <a:solidFill>
                  <a:srgbClr val="0000FF"/>
                </a:solidFill>
              </a:rPr>
              <a:t>Проект «Сибирский тракт»</a:t>
            </a:r>
          </a:p>
        </p:txBody>
      </p:sp>
      <p:pic>
        <p:nvPicPr>
          <p:cNvPr id="19460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8763000" cy="5943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Акция «Маршрутом А.П. Чехова по Сибири на Сахалин»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600" u="sng" smtClean="0">
                <a:latin typeface="Times New Roman" pitchFamily="18" charset="0"/>
                <a:cs typeface="Times New Roman" pitchFamily="18" charset="0"/>
                <a:hlinkClick r:id="rId2"/>
              </a:rPr>
              <a:t>https://sibtract.ru/theme/12/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Ежегодные мероприятия акции приурочены к датам проезда Чехова через населенные пункты последовательно с запада на восток. Мероприятия оцениваются по следующим номинациям: Проникновение в мир А.П. Чехова; Просветительская миссия события; Креативность мероприятия; Театрализация А.П. Чехова; Партнерский характер мероприятия; Чехов и дети; Инценировки и реконструкции; Выставки, экспозиции и экскурсии; Чехов и краеведение; Сохраняя традиции.</a:t>
            </a:r>
          </a:p>
          <a:p>
            <a:pPr>
              <a:spcBef>
                <a:spcPct val="0"/>
              </a:spcBef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Номинация для мотоциклистов «По удивительным местам Сибирского тракта»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u="sng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https://www.youtube.com/watch?v=klM1k61AYqI$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u="sng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https://vk.com/sibtractmoto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Заключается в присвоении статуса мотоциклисту в зависимости от пройденного пути и количества мест на Сибирском тракте, которые посетил мотоциклист. </a:t>
            </a:r>
          </a:p>
          <a:p>
            <a:pPr>
              <a:spcBef>
                <a:spcPct val="0"/>
              </a:spcBef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Форумы и стратегические сессии «Сибирский тракт»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Данные мероприятия проводились до пандемии. Проведены форумы и стратегические сессии: в Тюкалинске Омской области, в Абатском Тюменской области, в Усть-Тарке Новосибирской области.</a:t>
            </a:r>
          </a:p>
          <a:p>
            <a:pPr>
              <a:spcBef>
                <a:spcPct val="0"/>
              </a:spcBef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«Волонтёры Сибирского тракта»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u="sng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https://vk.com/volonter_sib_trakt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Пропаганда и осуществление добрых дел на Сибирском тракте. В рамках проекта проводится масса мероприятий, в том числе, конкурс выявления и поддержки интересных арт-объектов на Сибирском тракте.</a:t>
            </a:r>
          </a:p>
          <a:p>
            <a:pPr>
              <a:spcBef>
                <a:spcPct val="0"/>
              </a:spcBef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«На тройках по Сибирскому тракту»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- проект организации езды на русских тройках (совместно с АТК «Богдарня» - </a:t>
            </a:r>
            <a:r>
              <a:rPr lang="ru-RU" sz="1600" u="sng" smtClean="0">
                <a:latin typeface="Times New Roman" pitchFamily="18" charset="0"/>
                <a:cs typeface="Times New Roman" pitchFamily="18" charset="0"/>
                <a:hlinkClick r:id="rId6"/>
              </a:rPr>
              <a:t>https://vk.com/atkbogdarnya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). Проект заключается в организации чемпионатов и других мероприятий, развивающих тему русской (сибирской) тройки.</a:t>
            </a:r>
          </a:p>
          <a:p>
            <a:pPr>
              <a:spcBef>
                <a:spcPct val="0"/>
              </a:spcBef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«Музей на Сибирском тракте»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Совокупность культурных инициатив, направленных на развитие музейной деятельности в экскурсионной доступности от Сибирского тракта.</a:t>
            </a:r>
          </a:p>
          <a:p>
            <a:pPr>
              <a:spcBef>
                <a:spcPct val="0"/>
              </a:spcBef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391400" cy="838200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Великий Сибирский тракт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315200" cy="2667000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00FF"/>
                </a:solidFill>
              </a:rPr>
              <a:t>Идея проекта:</a:t>
            </a:r>
            <a:r>
              <a:rPr lang="ru-RU" altLang="ru-RU" sz="2200" b="1" smtClean="0"/>
              <a:t> Стимулирование  факторов социокультурного развития центральных районов Красноярского края на основе возрождения культурно-исторических традиций Великого Сибирского тракта и населенных пунктов федеральной трассы М 53</a:t>
            </a:r>
          </a:p>
          <a:p>
            <a:pPr eaLnBrk="1" hangingPunct="1">
              <a:buFontTx/>
              <a:buNone/>
            </a:pPr>
            <a:endParaRPr lang="ru-RU" altLang="ru-RU" sz="2800" b="1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577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95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342900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ru-RU" sz="2000" kern="0">
                <a:latin typeface="+mn-lt"/>
              </a:rPr>
              <a:t>1</a:t>
            </a:r>
            <a:r>
              <a:rPr lang="ru-RU" altLang="ru-RU" sz="2000" kern="0">
                <a:latin typeface="+mn-lt"/>
              </a:rPr>
              <a:t>. Сроки реализации первого этапа: 2014 – 2022 гг.; 2023 – 2028 гг.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ru-RU" sz="2000" kern="0">
                <a:latin typeface="+mn-lt"/>
              </a:rPr>
              <a:t>2</a:t>
            </a:r>
            <a:r>
              <a:rPr lang="ru-RU" altLang="ru-RU" sz="2000" kern="0">
                <a:latin typeface="+mn-lt"/>
              </a:rPr>
              <a:t>. Заказчики проекта: -</a:t>
            </a:r>
            <a:r>
              <a:rPr lang="en-US" altLang="ru-RU" sz="2000" kern="0">
                <a:latin typeface="+mn-lt"/>
              </a:rPr>
              <a:t> </a:t>
            </a:r>
            <a:r>
              <a:rPr lang="ru-RU" altLang="ru-RU" sz="2000" kern="0">
                <a:latin typeface="+mn-lt"/>
              </a:rPr>
              <a:t>Администрация Красноярского края, Администрации районов вдоль Федеральной трассы от Боготола до Иланского и Нижнего Ингаша…</a:t>
            </a:r>
            <a:br>
              <a:rPr lang="ru-RU" altLang="ru-RU" sz="2000" kern="0">
                <a:latin typeface="+mn-lt"/>
              </a:rPr>
            </a:br>
            <a:r>
              <a:rPr lang="en-US" altLang="ru-RU" sz="2000" kern="0">
                <a:latin typeface="+mn-lt"/>
              </a:rPr>
              <a:t>3</a:t>
            </a:r>
            <a:r>
              <a:rPr lang="ru-RU" altLang="ru-RU" sz="2000" kern="0">
                <a:latin typeface="+mn-lt"/>
              </a:rPr>
              <a:t>. Место реализации проекта или мероприятия: субъект Российской Федерации – Красноярский край; селения современных районов, расположенных вдоль Старого (Томск-Енисейск-Иркутск) и Нового тракта (Томск-Красноярск-Иркутск) .. </a:t>
            </a:r>
            <a:br>
              <a:rPr lang="ru-RU" altLang="ru-RU" sz="2000" kern="0">
                <a:latin typeface="+mn-lt"/>
              </a:rPr>
            </a:br>
            <a:r>
              <a:rPr lang="ru-RU" altLang="ru-RU" sz="2000" kern="0">
                <a:latin typeface="+mn-lt"/>
              </a:rPr>
              <a:t>                                               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1400" kern="0">
                <a:latin typeface="+mn-lt"/>
              </a:rPr>
              <a:t>Автор </a:t>
            </a:r>
            <a:r>
              <a:rPr lang="ru-RU" altLang="ru-RU" sz="1400" kern="0">
                <a:latin typeface="+mn-lt"/>
              </a:rPr>
              <a:t>проекта «Великий Сибирский тракт»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1400" kern="0">
                <a:latin typeface="+mn-lt"/>
              </a:rPr>
              <a:t>- Андюсев Б.Е., к.и.н., доцент ГИ СФУ.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тракт…</a:t>
            </a:r>
            <a:br>
              <a:rPr lang="ru-RU" altLang="ru-RU" sz="3200" b="1" smtClean="0"/>
            </a:br>
            <a:r>
              <a:rPr lang="ru-RU" altLang="ru-RU" sz="2400" b="1" smtClean="0">
                <a:solidFill>
                  <a:srgbClr val="0000FF"/>
                </a:solidFill>
              </a:rPr>
              <a:t>прошлое  –  настоящее  -  будущее</a:t>
            </a:r>
            <a:endParaRPr lang="ru-RU" altLang="ru-RU" sz="3200" b="1" smtClean="0">
              <a:solidFill>
                <a:srgbClr val="0000FF"/>
              </a:solidFill>
            </a:endParaRPr>
          </a:p>
        </p:txBody>
      </p:sp>
      <p:pic>
        <p:nvPicPr>
          <p:cNvPr id="21507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1295400" cy="1052513"/>
          </a:xfrm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28956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2819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219200"/>
            <a:ext cx="304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505200"/>
            <a:ext cx="3429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495800"/>
            <a:ext cx="32004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792162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 </a:t>
            </a:r>
            <a:r>
              <a:rPr lang="ru-RU" altLang="ru-RU" sz="1800" b="1" smtClean="0">
                <a:solidFill>
                  <a:srgbClr val="0000FF"/>
                </a:solidFill>
              </a:rPr>
              <a:t>Задачи проекта</a:t>
            </a:r>
            <a:r>
              <a:rPr lang="ru-RU" altLang="ru-RU" sz="1800" smtClean="0">
                <a:solidFill>
                  <a:srgbClr val="0000FF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/>
              <a:t>1. </a:t>
            </a:r>
            <a:r>
              <a:rPr lang="ru-RU" altLang="ru-RU" sz="1800" smtClean="0"/>
              <a:t>Сохранение и включение культурно-исторических памятников, традиций и историко-этнографического наследия Великого Московско-Сибирского тракта в качестве важнейшего ресурса социального, экономического и культурного развития притрактовых районов Красноярского края.</a:t>
            </a:r>
            <a:br>
              <a:rPr lang="ru-RU" altLang="ru-RU" sz="1800" smtClean="0"/>
            </a:br>
            <a:r>
              <a:rPr lang="ru-RU" altLang="ru-RU" sz="1800" b="1" smtClean="0"/>
              <a:t>2. </a:t>
            </a:r>
            <a:r>
              <a:rPr lang="ru-RU" altLang="ru-RU" sz="1800" smtClean="0"/>
              <a:t>Исследование и интегрирование разрозненных фрагментарных знаний об истории Московско-Сибирского тракта в единую программу проведения на территории района циклов историко-культурных мероприятий.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/>
              <a:t>3. </a:t>
            </a:r>
            <a:r>
              <a:rPr lang="ru-RU" altLang="ru-RU" sz="1800" smtClean="0"/>
              <a:t>Создание условий для туристической и социально-образовательной привлекательности в использовании наследия истории и культуры Сибирского тракта в практических целях.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/>
              <a:t>4. </a:t>
            </a:r>
            <a:r>
              <a:rPr lang="ru-RU" altLang="ru-RU" sz="1800" smtClean="0"/>
              <a:t>Реализация патриотического воспитания молодого поколения сибиряков в рамках культурно-образовательной деятельности направлений проекта, приобщение их к изучению истории края, культуры и быта старожилов Енисейской губернии в прошлом и настоящем.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6. Привлечение внимания администрации городов, районов, государственных учреждений, общественности к проблемам исторической памяти народа.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7. Активизация туристско-краеведческой деятельности в крае с интеграцией в общесибирские туристические программы и проекты.</a:t>
            </a:r>
          </a:p>
        </p:txBody>
      </p:sp>
      <p:pic>
        <p:nvPicPr>
          <p:cNvPr id="4100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1066800" cy="8667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1447800"/>
            <a:ext cx="6248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00FF"/>
                </a:solidFill>
              </a:rPr>
              <a:t>Сибирский тракт</a:t>
            </a:r>
            <a:r>
              <a:rPr lang="ru-RU" altLang="ru-RU" sz="2000" smtClean="0"/>
              <a:t>… Главная и самая длинная российская дорога является яркой иллюстрацией полиэтнического и поликультурного многообразия и единения огромной страны, соединяет события локальной и региональной истории в контекст общероссийской. Московско-Сибирский тракт </a:t>
            </a:r>
            <a:r>
              <a:rPr lang="ru-RU" altLang="ru-RU" sz="2000" b="1" i="1" smtClean="0">
                <a:solidFill>
                  <a:srgbClr val="0000FF"/>
                </a:solidFill>
              </a:rPr>
              <a:t>был по-настоящему первым общенациональным проектом в истории российского государства</a:t>
            </a:r>
            <a:r>
              <a:rPr lang="ru-RU" altLang="ru-RU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 началом русского освоения Сибири, упрочением хозяйственных связей, с начала XVIII века действует Большая Сибирская дорога: 12 ноября 1689 вышел указ Петра I об учреждении пути, соединяющего Центральную Россию с Сибирью. Однако прокладка Большого Сибирского тракта реально осуществилась при императрице Елизавете Петровне в 1733 - 1735 годах. </a:t>
            </a:r>
          </a:p>
        </p:txBody>
      </p:sp>
      <p:pic>
        <p:nvPicPr>
          <p:cNvPr id="5124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1066800" cy="866775"/>
          </a:xfr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629400" cy="4572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762000"/>
            <a:ext cx="8458200" cy="3657600"/>
          </a:xfrm>
        </p:spPr>
        <p:txBody>
          <a:bodyPr/>
          <a:lstStyle/>
          <a:p>
            <a:pPr eaLnBrk="1" hangingPunct="1"/>
            <a:endParaRPr lang="ru-RU" altLang="ru-RU" sz="2800" smtClean="0"/>
          </a:p>
        </p:txBody>
      </p:sp>
      <p:pic>
        <p:nvPicPr>
          <p:cNvPr id="6148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0"/>
            <a:ext cx="838200" cy="681038"/>
          </a:xfr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51816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000" b="1" kern="0">
                <a:latin typeface="+mn-lt"/>
              </a:rPr>
              <a:t>К концу XVIII – нач. </a:t>
            </a:r>
            <a:r>
              <a:rPr lang="en-US" altLang="ru-RU" sz="2000" b="1" kern="0">
                <a:latin typeface="+mn-lt"/>
              </a:rPr>
              <a:t>XIX </a:t>
            </a:r>
            <a:r>
              <a:rPr lang="ru-RU" altLang="ru-RU" sz="2000" b="1" kern="0">
                <a:latin typeface="+mn-lt"/>
              </a:rPr>
              <a:t>века сложились ветки Сибирского тракта основными пунктами были: Москва – Владимир –Пермь – Екатеринбург – Тюмень –Томск – </a:t>
            </a:r>
            <a:r>
              <a:rPr lang="ru-RU" altLang="ru-RU" sz="2000" b="1" kern="0">
                <a:solidFill>
                  <a:srgbClr val="0000FF"/>
                </a:solidFill>
                <a:latin typeface="+mn-lt"/>
              </a:rPr>
              <a:t>Ачинск – Красноярск – Канск</a:t>
            </a:r>
            <a:r>
              <a:rPr lang="ru-RU" altLang="ru-RU" sz="2000" b="1" kern="0">
                <a:latin typeface="+mn-lt"/>
              </a:rPr>
              <a:t> – Иркутск. Дальше одна ветвь шла к Кяхте, Нерчинску и в Китай.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000" b="1" kern="0">
                <a:latin typeface="+mn-lt"/>
              </a:rPr>
              <a:t>Другая ветвь шла через Якутск к Охотску и на Камчатку.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792162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143000"/>
            <a:ext cx="8686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300" smtClean="0">
                <a:latin typeface="Calibri" pitchFamily="34" charset="0"/>
                <a:cs typeface="Calibri" pitchFamily="34" charset="0"/>
              </a:rPr>
              <a:t>При императрице Екатерине II в ходе перестройки Сибирской дороги ставились единообразные верстовые столбы, строились мосты, расчищались просеки, спрямлялись участки дорог, расширялось и обустраивалось дорожное полотно, налаживались паромные переправы. Между станциями устраивались перегоны в 40—50 км., между  полустанциями расстояние было 20-25 км. Благодаря частой смене лошадей за сутки можно было одолеть расстояние протяженностью в 140 верст. На каждой станции и полустанции строились избы для ямщиков, дома для отдыха проезжающих, амбары для фуражного зерна, сеновалы и конюшни для лошадей. Здесь же стояли десятки стогов сена, располагались длинные поленницы дров. На станциях можно было не только сменить лошадей, но и пообедать, переночевать. В крупных станционных селениях возводились храмы. Сибирский тракт являлся этапной дорогой, использовался как средство передвижения ссыльных и каторжан. На окраинах расположенных по тракту сел и деревень находились этапы и полуэтапы.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</p:txBody>
      </p:sp>
      <p:pic>
        <p:nvPicPr>
          <p:cNvPr id="7172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"/>
            <a:ext cx="1143000" cy="928688"/>
          </a:xfrm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–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715962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1371600"/>
            <a:ext cx="6553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По тракту проследовали в ссылку известные писатели, революционеры, общественные деятели:</a:t>
            </a:r>
            <a:r>
              <a:rPr lang="en-US" altLang="ru-RU" sz="2200" smtClean="0"/>
              <a:t> </a:t>
            </a:r>
            <a:r>
              <a:rPr lang="ru-RU" altLang="ru-RU" sz="2200" smtClean="0"/>
              <a:t>А.Н. Радищев, М.И. Михайлов, Н.Г. Чернышевский, Н.А. Ишутин, И.А. Худяков, В.Г. Короленко, солдаты Семеновского полка, декабристы, участники Польских восстаний XIX в. С трактом связаны имена выдающихся путешественников, ученых: Г.Ф. Миллера, П.С. Палласа, А. Гумбольта, И.Г. Гмелина, Г.Н. Потанина, Н.М. Прежевальского.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По Сибирскому тракту проследовали писатель А.П. Чехов, цесаревич Николай и многие другие. </a:t>
            </a:r>
          </a:p>
        </p:txBody>
      </p:sp>
      <p:pic>
        <p:nvPicPr>
          <p:cNvPr id="8196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"/>
            <a:ext cx="1143000" cy="928688"/>
          </a:xfr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715962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990600"/>
            <a:ext cx="6324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Calibri" pitchFamily="34" charset="0"/>
                <a:cs typeface="Calibri" pitchFamily="34" charset="0"/>
              </a:rPr>
              <a:t>Полоса вдоль тракта была самым развитым районом Сибири. Население занималось ямщиной, товарным извозом, кустарными промыслами, торгово-предпринимательской деятельностью и обслуживанием проезжавших. В зимнее время по тракту в разных направлениях проходило ежедневно до 1000 подвод.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Calibri" pitchFamily="34" charset="0"/>
                <a:cs typeface="Calibri" pitchFamily="34" charset="0"/>
              </a:rPr>
              <a:t>На всем протяжении Великого Сибирского тракта сложилась </a:t>
            </a:r>
            <a:r>
              <a:rPr lang="ru-RU" altLang="ru-RU" sz="2400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особая культура</a:t>
            </a:r>
            <a:r>
              <a:rPr lang="ru-RU" altLang="ru-RU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smtClean="0">
                <a:latin typeface="Calibri" pitchFamily="34" charset="0"/>
                <a:cs typeface="Calibri" pitchFamily="34" charset="0"/>
              </a:rPr>
              <a:t>человеческих отношений, основанных на веротерпимости, уважении традиций и достоинств личности, честности и взаимопомощи в суровых условиях сибирской зимы.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0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0"/>
            <a:ext cx="1295400" cy="1052513"/>
          </a:xfrm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Великий Сибирский тракт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1295400"/>
            <a:ext cx="6248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b="1" i="1" smtClean="0">
                <a:solidFill>
                  <a:srgbClr val="0000FF"/>
                </a:solidFill>
              </a:rPr>
              <a:t>Видное место занимает Великий Сибирский тракт в истории Приенисейского края.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/>
              <a:t> Именно благодаря Великому тракту, г. Енисейск утратил свои ключевые позиции и уступил их Красноярску. Оказавшись на перекрестке сухопутных и водных дорог, из пограничной крепости Красноярск превратился в город, лежащий на, оживленной трактовой магистрали между Россией и Китаем. С проведением тракта жизнь в Красноярске оживилась.   Оказались востребованы мыловары, кожевенники, портные, столяры, плотники и другие ремесленники. Обслуживание тракта способствовало развитию торговли, промышленности и культуры, </a:t>
            </a:r>
          </a:p>
        </p:txBody>
      </p:sp>
      <p:pic>
        <p:nvPicPr>
          <p:cNvPr id="10244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1295400" cy="1052513"/>
          </a:xfrm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2590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1672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Оформление по умолчанию</vt:lpstr>
      <vt:lpstr>проект «ВЕЛИКИЙ СИБИРСКИЙ ТРАКТ» (Проведение культурно-исторических мероприятий  в Красноярском крае и сопредельных территориях)</vt:lpstr>
      <vt:lpstr>Великий Сибирский тракт</vt:lpstr>
      <vt:lpstr>Великий Сибирский тракт</vt:lpstr>
      <vt:lpstr>Великий Сибирский тракт</vt:lpstr>
      <vt:lpstr>Великий Сибирский тракт</vt:lpstr>
      <vt:lpstr>Великий Сибирский тракт</vt:lpstr>
      <vt:lpstr>Великий Сибирский тракт</vt:lpstr>
      <vt:lpstr>Великий Сибирский тракт</vt:lpstr>
      <vt:lpstr>Великий Сибирский тракт</vt:lpstr>
      <vt:lpstr>Великий Сибирский тракт</vt:lpstr>
      <vt:lpstr>Великий Сибирский тракт. Старая Козулька. ЭТАПНАЯ ГОРА</vt:lpstr>
      <vt:lpstr>Великий Сибирский тракт</vt:lpstr>
      <vt:lpstr>Великий Сибирский тракт</vt:lpstr>
      <vt:lpstr>Основные идеи Проекта: «Великий Сибирский тракт»</vt:lpstr>
      <vt:lpstr>Основные идеи Проекта: «Великий Сибирский тракт»</vt:lpstr>
      <vt:lpstr>Основные идеи Проекта: «Великий Сибирский тракт»</vt:lpstr>
      <vt:lpstr>Проект Ассоциации «Сибирский тракт»</vt:lpstr>
      <vt:lpstr>Проект «Сибирский тракт»</vt:lpstr>
      <vt:lpstr>Слайд 19</vt:lpstr>
      <vt:lpstr>Великий Сибирский тракт… прошлое  –  настоящее  -  будущее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Борис</dc:creator>
  <cp:lastModifiedBy>Андюсев Борис</cp:lastModifiedBy>
  <cp:revision>29</cp:revision>
  <cp:lastPrinted>1601-01-01T00:00:00Z</cp:lastPrinted>
  <dcterms:created xsi:type="dcterms:W3CDTF">1601-01-01T00:00:00Z</dcterms:created>
  <dcterms:modified xsi:type="dcterms:W3CDTF">2026-01-16T15:50:38Z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